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Livvic" pitchFamily="2" charset="0"/>
      <p:regular r:id="rId77"/>
      <p:bold r:id="rId78"/>
      <p:italic r:id="rId79"/>
      <p:boldItalic r:id="rId80"/>
    </p:embeddedFont>
    <p:embeddedFont>
      <p:font typeface="Nunito" pitchFamily="2" charset="0"/>
      <p:regular r:id="rId81"/>
      <p:bold r:id="rId82"/>
      <p:italic r:id="rId83"/>
      <p:boldItalic r:id="rId84"/>
    </p:embeddedFont>
    <p:embeddedFont>
      <p:font typeface="Questrial" pitchFamily="2" charset="0"/>
      <p:regular r:id="rId85"/>
    </p:embeddedFont>
    <p:embeddedFont>
      <p:font typeface="Roboto" panose="020000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BCBC7D-8EFF-48C7-A639-9EE8616A9034}">
  <a:tblStyle styleId="{B9BCBC7D-8EFF-48C7-A639-9EE8616A90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3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51a1a54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a51a1a54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ec46a413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ec46a413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[Come back to this slide. LOESS curves do not show evidence of relationship between hours worked and odds of higher income status] Some evidence of overlapping distribution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af0fccb1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af0fccb1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Variables: years_education shows continuous growth, age and horse_per_week tend upward and then downward suggesting that there might be a more complex relationship and dampened significance against Income.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af0fccb1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af0fccb1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help to use some graphics here to show how these graphs suggest skewed data. Just looking at the graph themselves it unclear what we want the reader to interpret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e813ec2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e813ec2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a51a1a5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a51a1a5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[Come back to this slide. LOESS curves do not show evidence of relationship between hours worked and odds of higher income status] Some evidence of overlapping distribution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ec46a413c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ec46a413c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[Come back to this slide. LOESS curves do not show evidence of relationship between hours worked and odds of higher income status] Some evidence of overlapping distribution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c670e49c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c670e49c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(female, male)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af0fccb1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af0fccb1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are good, but we really should be referring to LOESS curves for evidence of relationships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“Race-Married” is also confusing. Are we saying there’s a multiiplicative relationship?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ec46a413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ec46a413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Race: (Other, White, Black, Native, Asian/Pacific Islander)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fd24b90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fd24b90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af0fccb1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af0fccb1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LOESS curve by age with color=race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Same for hours per week and years of education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af0fccb1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af0fccb1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c670e49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c670e49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Race: (Other, White, Black, Native, Asian/Pacific Islander)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Race: 1- 5 (left to right)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e633f34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e633f34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Region: 1 - 7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EAsia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SAsia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North America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Central America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South America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 Europe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7: US Territory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a51a1a5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a51a1a5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want to simplify this slide. The graphics are very complex are might be difficult to interpret without additio arrows or symbols showing where to look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af0fccb1e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af0fccb1e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c670e49c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c670e49c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c670e49c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c670e49c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a51a1a54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ca51a1a54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bee6c3e1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bee6c3e1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af0fccb1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af0fccb1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e7ce4fee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6e7ce4fee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bee6c3e1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bee6c3e1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cabafbab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cabafbab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bee6c3e1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bee6c3e1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cabafbab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cabafbab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cabafbab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ccabafbab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ce186c73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ce186c73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d14586aa9_0_2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d14586aa9_0_2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d14586aa9_0_2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d14586aa9_0_2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d14586aa9_0_2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d14586aa9_0_2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51a1a54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a51a1a54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d14586aa9_0_2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d14586aa9_0_2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d14586a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d14586a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d14586a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d14586a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d14586aa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cd14586aa9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d14586aa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cd14586aa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d14586aa9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d14586aa9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d14586aa9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cd14586aa9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d14586aa9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d14586aa9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d14586aa9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d14586aa9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a51a1a5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a51a1a5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a51a1a5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a51a1a5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af0fccb1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af0fccb1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lead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c033848a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cc033848a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lead - double check the threshold graph. Prevalence is changing when it shouldn’t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cc033848a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cc033848a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af0fccb1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af0fccb1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cd14586aa9_0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cd14586aa9_0_1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6e813ec2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6e813ec2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d14586aa9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d14586aa9_0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scatterplot of yes and no values, maybe show QDA for comparison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cd14586aa9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cd14586aa9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scatterplot of yes and no values, maybe show QDA for comparison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cd14586aa9_0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cd14586aa9_0_2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scatterplot of yes and no values, maybe show QDA for comparison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d14586aa9_0_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cd14586aa9_0_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scatterplot of yes and no values, maybe show QDA for comparison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a51a1a5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a51a1a5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marked as “?” 583 native_country, working_class 1836.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6e633f34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6e633f34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lead: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bee6c3e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bee6c3e1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was difficult to adjust in a logical way. (Under and over fitting)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bee6c3e1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cbee6c3e1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complexity of a model impact performance most. Smaller numbers are better. **The reduced model performed best overall.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cbee6c3e1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cbee6c3e1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better with full model and outliers removed. Uses non-parametric methods.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6e633f34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6e633f34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better with full model and outliers removed. Uses parametric methods but is very difficult to interpret.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ec46a413c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6ec46a413c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better with full model and outliers removed. Uses parametric methods but is very difficult to interpret.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d14586aa9_0_2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d14586aa9_0_2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d14586aa9_0_2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cd14586aa9_0_2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cd14586aa9_0_2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cd14586aa9_0_2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a51a1a54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a51a1a54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bf76e0c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bf76e0c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bf76e0c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bf76e0c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b92af85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b92af85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1442987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1442987" y="3804248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5257513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3"/>
          </p:nvPr>
        </p:nvSpPr>
        <p:spPr>
          <a:xfrm>
            <a:off x="5257513" y="3804248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72650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772650" y="1979273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2"/>
          </p:nvPr>
        </p:nvSpPr>
        <p:spPr>
          <a:xfrm>
            <a:off x="3291776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3"/>
          </p:nvPr>
        </p:nvSpPr>
        <p:spPr>
          <a:xfrm>
            <a:off x="3291777" y="1979273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4"/>
          </p:nvPr>
        </p:nvSpPr>
        <p:spPr>
          <a:xfrm>
            <a:off x="772650" y="3083619"/>
            <a:ext cx="2443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5"/>
          </p:nvPr>
        </p:nvSpPr>
        <p:spPr>
          <a:xfrm>
            <a:off x="772650" y="3496926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6"/>
          </p:nvPr>
        </p:nvSpPr>
        <p:spPr>
          <a:xfrm>
            <a:off x="3300396" y="3083619"/>
            <a:ext cx="242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7"/>
          </p:nvPr>
        </p:nvSpPr>
        <p:spPr>
          <a:xfrm>
            <a:off x="3291777" y="3496926"/>
            <a:ext cx="2443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6651929" y="59677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6651929" y="1023959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2"/>
          </p:nvPr>
        </p:nvSpPr>
        <p:spPr>
          <a:xfrm>
            <a:off x="3876449" y="2061850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3"/>
          </p:nvPr>
        </p:nvSpPr>
        <p:spPr>
          <a:xfrm>
            <a:off x="3876450" y="2489034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4"/>
          </p:nvPr>
        </p:nvSpPr>
        <p:spPr>
          <a:xfrm>
            <a:off x="3876453" y="59677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5"/>
          </p:nvPr>
        </p:nvSpPr>
        <p:spPr>
          <a:xfrm>
            <a:off x="3876455" y="1023959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6"/>
          </p:nvPr>
        </p:nvSpPr>
        <p:spPr>
          <a:xfrm>
            <a:off x="3876449" y="352692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3876450" y="3947167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8"/>
          </p:nvPr>
        </p:nvSpPr>
        <p:spPr>
          <a:xfrm>
            <a:off x="6651925" y="2061850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9"/>
          </p:nvPr>
        </p:nvSpPr>
        <p:spPr>
          <a:xfrm>
            <a:off x="6651925" y="2489034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/>
          </p:nvPr>
        </p:nvSpPr>
        <p:spPr>
          <a:xfrm>
            <a:off x="6651925" y="352692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4"/>
          </p:nvPr>
        </p:nvSpPr>
        <p:spPr>
          <a:xfrm>
            <a:off x="6651925" y="3947167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/>
          </p:nvPr>
        </p:nvSpPr>
        <p:spPr>
          <a:xfrm>
            <a:off x="796200" y="2024325"/>
            <a:ext cx="2117100" cy="9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 hasCustomPrompt="1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2" hasCustomPrompt="1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265350" y="1502417"/>
            <a:ext cx="2613300" cy="12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"/>
          </p:nvPr>
        </p:nvSpPr>
        <p:spPr>
          <a:xfrm>
            <a:off x="2425000" y="4124521"/>
            <a:ext cx="42939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730325" y="3416238"/>
            <a:ext cx="37056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CRÉDITOS: Esta plantilla de presentación fue creada por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que incluye iconos de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infografías e imágenes de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e ilustraciones de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25"/>
          <p:cNvGrpSpPr/>
          <p:nvPr/>
        </p:nvGrpSpPr>
        <p:grpSpPr>
          <a:xfrm>
            <a:off x="0" y="-72329"/>
            <a:ext cx="9143818" cy="339024"/>
            <a:chOff x="0" y="-38100"/>
            <a:chExt cx="4816592" cy="178584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4816592" cy="140484"/>
            </a:xfrm>
            <a:custGeom>
              <a:avLst/>
              <a:gdLst/>
              <a:ahLst/>
              <a:cxnLst/>
              <a:rect l="l" t="t" r="r" b="b"/>
              <a:pathLst>
                <a:path w="4816592" h="14048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rgbClr val="637D89"/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25"/>
          <p:cNvGrpSpPr/>
          <p:nvPr/>
        </p:nvGrpSpPr>
        <p:grpSpPr>
          <a:xfrm>
            <a:off x="0" y="4817040"/>
            <a:ext cx="9143818" cy="339024"/>
            <a:chOff x="0" y="-38100"/>
            <a:chExt cx="4816592" cy="178584"/>
          </a:xfrm>
        </p:grpSpPr>
        <p:sp>
          <p:nvSpPr>
            <p:cNvPr id="140" name="Google Shape;140;p25"/>
            <p:cNvSpPr/>
            <p:nvPr/>
          </p:nvSpPr>
          <p:spPr>
            <a:xfrm>
              <a:off x="0" y="0"/>
              <a:ext cx="4816592" cy="140484"/>
            </a:xfrm>
            <a:custGeom>
              <a:avLst/>
              <a:gdLst/>
              <a:ahLst/>
              <a:cxnLst/>
              <a:rect l="l" t="t" r="r" b="b"/>
              <a:pathLst>
                <a:path w="4816592" h="14048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0484"/>
                  </a:lnTo>
                  <a:lnTo>
                    <a:pt x="0" y="1404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41" name="Google Shape;141;p25"/>
            <p:cNvSpPr txBox="1"/>
            <p:nvPr/>
          </p:nvSpPr>
          <p:spPr>
            <a:xfrm>
              <a:off x="0" y="-38100"/>
              <a:ext cx="4816500" cy="17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chive.ics.uci.edu/dataset/2/adult" TargetMode="External"/><Relationship Id="rId4" Type="http://schemas.openxmlformats.org/officeDocument/2006/relationships/hyperlink" Target="https://doi.org/10.24432/C5XW2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250000" y="243350"/>
            <a:ext cx="8708400" cy="13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D0D0D"/>
                </a:solidFill>
              </a:rPr>
              <a:t>Deciphering Earnings:</a:t>
            </a:r>
            <a:endParaRPr sz="2500">
              <a:solidFill>
                <a:srgbClr val="0D0D0D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</a:rPr>
              <a:t>A Binomial Classification Approach to Predicting Income Levels Above $50K</a:t>
            </a:r>
            <a:endParaRPr sz="580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35979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2"/>
              <a:t>DS 6372 Applied Statistics</a:t>
            </a:r>
            <a:endParaRPr sz="2032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Steven Cox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Adam Ercanbrack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Joel Laskow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99" y="1111350"/>
            <a:ext cx="4189426" cy="356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1036000" y="1614425"/>
            <a:ext cx="250350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Exploratory Data Analysis (EDA)</a:t>
            </a:r>
            <a:endParaRPr sz="28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275" y="530300"/>
            <a:ext cx="3590635" cy="40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 </a:t>
            </a:r>
            <a:endParaRPr sz="2800"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1"/>
          </p:nvPr>
        </p:nvSpPr>
        <p:spPr>
          <a:xfrm>
            <a:off x="585375" y="624625"/>
            <a:ext cx="38940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Continuous variables: 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Age - Counts of age show some right skewedness, Less on &gt;50K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Hours - Most hours fall in the 40 hour week area, somewhat skewed right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- More normally distributioned, favoring &gt;50K after 9 years</a:t>
            </a:r>
            <a:endParaRPr sz="1400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658" y="283475"/>
            <a:ext cx="3580591" cy="22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925" y="2675538"/>
            <a:ext cx="3570450" cy="22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800" y="2606923"/>
            <a:ext cx="3570451" cy="223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LOESS Plot Comparison</a:t>
            </a:r>
            <a:endParaRPr sz="28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1"/>
          </p:nvPr>
        </p:nvSpPr>
        <p:spPr>
          <a:xfrm>
            <a:off x="260825" y="777025"/>
            <a:ext cx="42186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 - Dropoff after 50 years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Hours - Evidence of complex relationship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- Higher education, higher proportion of high-income statuses</a:t>
            </a:r>
            <a:endParaRPr sz="1600"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187" y="332275"/>
            <a:ext cx="3380684" cy="2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843" y="2635225"/>
            <a:ext cx="3363508" cy="2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763" y="2654675"/>
            <a:ext cx="3363500" cy="206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739600" y="577125"/>
            <a:ext cx="3208500" cy="29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Investment - 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Capital Gain - Very few values.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Capital Loss - Very few values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Both skewed toward &gt;50K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Questionable Outliers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600" y="243890"/>
            <a:ext cx="3589150" cy="223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00" y="2633150"/>
            <a:ext cx="3589149" cy="223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900" y="3390088"/>
            <a:ext cx="2239850" cy="153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900" y="1875362"/>
            <a:ext cx="2239850" cy="139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531375" y="133850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Loess Plot Comparison</a:t>
            </a:r>
            <a:endParaRPr sz="280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1"/>
          </p:nvPr>
        </p:nvSpPr>
        <p:spPr>
          <a:xfrm>
            <a:off x="685625" y="515450"/>
            <a:ext cx="32085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Investment - 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Outliers pull trend right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Logged Values balance outliers.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75" y="1549975"/>
            <a:ext cx="2619787" cy="16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675" y="3214050"/>
            <a:ext cx="2639900" cy="16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400" y="252650"/>
            <a:ext cx="3481225" cy="21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712" y="2645600"/>
            <a:ext cx="3460600" cy="21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266" name="Google Shape;266;p40"/>
          <p:cNvSpPr txBox="1">
            <a:spLocks noGrp="1"/>
          </p:cNvSpPr>
          <p:nvPr>
            <p:ph type="subTitle" idx="1"/>
          </p:nvPr>
        </p:nvSpPr>
        <p:spPr>
          <a:xfrm>
            <a:off x="585375" y="624625"/>
            <a:ext cx="38940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Gender: 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Age - Higher income group shows higher mean age. Is age related to income?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Hours - Some signs of difference in mean hours per week by income status among men and women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- High income group shows higher mean years of schooling.</a:t>
            </a:r>
            <a:endParaRPr sz="140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2635677"/>
            <a:ext cx="3554950" cy="22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775" y="295775"/>
            <a:ext cx="3554950" cy="220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325" y="2657098"/>
            <a:ext cx="3554949" cy="22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585375" y="624625"/>
            <a:ext cx="38940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Gender: 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Age - Male and female percentages are normally distributed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Hours - Skewed left - with greater percentages favoring more hours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- High education means more income.</a:t>
            </a:r>
            <a:endParaRPr sz="1400"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00" y="2666950"/>
            <a:ext cx="3326040" cy="20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950" y="444813"/>
            <a:ext cx="3308150" cy="2048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951" y="2666939"/>
            <a:ext cx="3308150" cy="206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LOESS Plot Comparison</a:t>
            </a:r>
            <a:endParaRPr sz="2800"/>
          </a:p>
        </p:txBody>
      </p:sp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260825" y="777025"/>
            <a:ext cx="42186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 - Dropoff after 50 years with some complexity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Hours - Dropoff after 75 hours for males, females more flat 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- Higher education, higher proportion of high-income statuses</a:t>
            </a:r>
            <a:endParaRPr sz="1600"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50" y="2623925"/>
            <a:ext cx="3508745" cy="21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00" y="2615275"/>
            <a:ext cx="3498850" cy="218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425" y="285150"/>
            <a:ext cx="3498850" cy="218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1"/>
          </p:nvPr>
        </p:nvSpPr>
        <p:spPr>
          <a:xfrm>
            <a:off x="677900" y="615675"/>
            <a:ext cx="4172400" cy="29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Marital Status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Race + Married potentially increases odds for income. 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Possible interaction between marital status and education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Possible interaction between occupation and marital status</a:t>
            </a:r>
            <a:endParaRPr sz="1600"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425" y="300750"/>
            <a:ext cx="3539626" cy="21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448" y="2664025"/>
            <a:ext cx="3518602" cy="21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275" y="2664025"/>
            <a:ext cx="3539626" cy="2197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LOESS Plot Comparison</a:t>
            </a:r>
            <a:endParaRPr sz="2800"/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1"/>
          </p:nvPr>
        </p:nvSpPr>
        <p:spPr>
          <a:xfrm>
            <a:off x="260825" y="777025"/>
            <a:ext cx="42186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 - Dropoff after 50 years with married, Others consistent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Hours - Dropoff after 50 hours with some complexity on divorced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- Higher education, higher proportion of high-income statuses, widowed variation from the line</a:t>
            </a:r>
            <a:endParaRPr sz="1600"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87" y="295050"/>
            <a:ext cx="3591275" cy="2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75" y="2638136"/>
            <a:ext cx="3591275" cy="223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250" y="2673600"/>
            <a:ext cx="3530251" cy="21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1948950" y="110375"/>
            <a:ext cx="5246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Statement of Purpose</a:t>
            </a:r>
            <a:endParaRPr sz="2800" b="1" i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257400" y="823175"/>
            <a:ext cx="8629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purpose of this study is to utilize modern classification techniques to predict income status</a:t>
            </a:r>
            <a:endParaRPr sz="28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2857350" y="2270050"/>
            <a:ext cx="3429300" cy="7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 Status</a:t>
            </a:r>
            <a:endParaRPr sz="23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2857350" y="2780300"/>
            <a:ext cx="3429300" cy="7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$50,000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2857350" y="3237500"/>
            <a:ext cx="3429300" cy="7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&gt;$50,000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311" name="Google Shape;311;p45"/>
          <p:cNvSpPr txBox="1">
            <a:spLocks noGrp="1"/>
          </p:cNvSpPr>
          <p:nvPr>
            <p:ph type="subTitle" idx="1"/>
          </p:nvPr>
        </p:nvSpPr>
        <p:spPr>
          <a:xfrm>
            <a:off x="739600" y="577125"/>
            <a:ext cx="4084500" cy="29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- consistent, but some overlap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 - Mean age increases with income status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Hours - Mean hours worked seems to increase with income status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- More education seems to mean more money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675" y="315576"/>
            <a:ext cx="3524225" cy="2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0" y="2672547"/>
            <a:ext cx="3524226" cy="219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701" y="2640875"/>
            <a:ext cx="3508198" cy="2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 Inspection</a:t>
            </a:r>
            <a:endParaRPr sz="2800"/>
          </a:p>
        </p:txBody>
      </p:sp>
      <p:sp>
        <p:nvSpPr>
          <p:cNvPr id="320" name="Google Shape;320;p46"/>
          <p:cNvSpPr txBox="1">
            <a:spLocks noGrp="1"/>
          </p:cNvSpPr>
          <p:nvPr>
            <p:ph type="subTitle" idx="1"/>
          </p:nvPr>
        </p:nvSpPr>
        <p:spPr>
          <a:xfrm>
            <a:off x="739600" y="577125"/>
            <a:ext cx="3208500" cy="29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- Percentages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Occupation - Near equal percentages in each race.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Level - Equal percentages, favoring higher education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Marital status -balanced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042" y="246525"/>
            <a:ext cx="3602409" cy="22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050" y="2634732"/>
            <a:ext cx="3602400" cy="223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75" y="2633144"/>
            <a:ext cx="3589150" cy="22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ctrTitle"/>
          </p:nvPr>
        </p:nvSpPr>
        <p:spPr>
          <a:xfrm>
            <a:off x="677900" y="149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LOESS Plot Comparison</a:t>
            </a:r>
            <a:endParaRPr sz="280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260825" y="777025"/>
            <a:ext cx="42186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 - Consistent reduction after 50 years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Hours - Except for Natives all race factors follow a similar trend 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Education - Higher education, higher proportion of high-income statuses</a:t>
            </a:r>
            <a:endParaRPr sz="1600"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9" y="2611870"/>
            <a:ext cx="3505274" cy="218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50" y="370149"/>
            <a:ext cx="3460549" cy="2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50" y="2653100"/>
            <a:ext cx="3505274" cy="2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ctrTitle"/>
          </p:nvPr>
        </p:nvSpPr>
        <p:spPr>
          <a:xfrm>
            <a:off x="1727750" y="165275"/>
            <a:ext cx="40845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Native Region</a:t>
            </a:r>
            <a:endParaRPr sz="2800"/>
          </a:p>
        </p:txBody>
      </p:sp>
      <p:sp>
        <p:nvSpPr>
          <p:cNvPr id="338" name="Google Shape;338;p48"/>
          <p:cNvSpPr txBox="1"/>
          <p:nvPr/>
        </p:nvSpPr>
        <p:spPr>
          <a:xfrm>
            <a:off x="453950" y="566425"/>
            <a:ext cx="4172100" cy="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Tree Maps: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Proportion of high income individuals varies by region of origin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70" y="2201600"/>
            <a:ext cx="3762680" cy="2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/>
        </p:nvSpPr>
        <p:spPr>
          <a:xfrm>
            <a:off x="932075" y="1443475"/>
            <a:ext cx="2756100" cy="97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Greater Size = Greater Relative Proportion of &gt;50K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1" name="Google Shape;341;p48"/>
          <p:cNvCxnSpPr>
            <a:stCxn id="340" idx="3"/>
          </p:cNvCxnSpPr>
          <p:nvPr/>
        </p:nvCxnSpPr>
        <p:spPr>
          <a:xfrm>
            <a:off x="3688175" y="1931725"/>
            <a:ext cx="1285800" cy="782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48"/>
          <p:cNvCxnSpPr>
            <a:stCxn id="340" idx="3"/>
          </p:cNvCxnSpPr>
          <p:nvPr/>
        </p:nvCxnSpPr>
        <p:spPr>
          <a:xfrm>
            <a:off x="3688175" y="1931725"/>
            <a:ext cx="1339800" cy="2008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3" name="Google Shape;3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975" y="229826"/>
            <a:ext cx="3130050" cy="1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525" y="2866825"/>
            <a:ext cx="3026950" cy="188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ctrTitle"/>
          </p:nvPr>
        </p:nvSpPr>
        <p:spPr>
          <a:xfrm>
            <a:off x="338625" y="226375"/>
            <a:ext cx="84369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Check for Extreme Outliers with high influence</a:t>
            </a:r>
            <a:endParaRPr sz="280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1"/>
          </p:nvPr>
        </p:nvSpPr>
        <p:spPr>
          <a:xfrm>
            <a:off x="438850" y="939575"/>
            <a:ext cx="32241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Log(Capital_gain)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Log(Capital_loss)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Influential Outliers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14 </a:t>
            </a: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25" y="2781761"/>
            <a:ext cx="3145975" cy="195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025" y="740275"/>
            <a:ext cx="3145975" cy="19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250" y="2822375"/>
            <a:ext cx="3064875" cy="19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ctrTitle"/>
          </p:nvPr>
        </p:nvSpPr>
        <p:spPr>
          <a:xfrm>
            <a:off x="338625" y="226375"/>
            <a:ext cx="84369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Check for Independence and Multicollinearity</a:t>
            </a:r>
            <a:endParaRPr sz="2800"/>
          </a:p>
        </p:txBody>
      </p:sp>
      <p:sp>
        <p:nvSpPr>
          <p:cNvPr id="359" name="Google Shape;359;p50"/>
          <p:cNvSpPr txBox="1">
            <a:spLocks noGrp="1"/>
          </p:cNvSpPr>
          <p:nvPr>
            <p:ph type="subTitle" idx="1"/>
          </p:nvPr>
        </p:nvSpPr>
        <p:spPr>
          <a:xfrm>
            <a:off x="438850" y="939575"/>
            <a:ext cx="2799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Independence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Durbin-Watson close to 2 indicating no autocorrelation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VIFs look good with removed variables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 shows limited multicollinearity</a:t>
            </a:r>
            <a:endParaRPr sz="1600"/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175" y="3368350"/>
            <a:ext cx="4022675" cy="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38" y="4295375"/>
            <a:ext cx="7793064" cy="5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075" y="757774"/>
            <a:ext cx="3672526" cy="22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ctrTitle"/>
          </p:nvPr>
        </p:nvSpPr>
        <p:spPr>
          <a:xfrm>
            <a:off x="292325" y="272650"/>
            <a:ext cx="8583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Reduction</a:t>
            </a:r>
            <a:endParaRPr sz="2800"/>
          </a:p>
        </p:txBody>
      </p:sp>
      <p:sp>
        <p:nvSpPr>
          <p:cNvPr id="375" name="Google Shape;375;p52"/>
          <p:cNvSpPr txBox="1">
            <a:spLocks noGrp="1"/>
          </p:cNvSpPr>
          <p:nvPr>
            <p:ph type="subTitle" idx="1"/>
          </p:nvPr>
        </p:nvSpPr>
        <p:spPr>
          <a:xfrm>
            <a:off x="292325" y="939575"/>
            <a:ext cx="37170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PCA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Full - 12 Variables Recommended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PC1- high values for marital_status, education_level, age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PC2 - Capital_gain, Capital_loss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PC3 - Hours_Per_week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Reduced - 8 Variables Recommended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PC1 - Household_role, Invested, age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PC2 - Invested, Capital_loss, Years_education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PC3 - Occupation, Capital_loss, Invested</a:t>
            </a:r>
            <a:endParaRPr sz="1600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333725"/>
            <a:ext cx="3441750" cy="212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25" y="2614748"/>
            <a:ext cx="3441754" cy="214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ctrTitle"/>
          </p:nvPr>
        </p:nvSpPr>
        <p:spPr>
          <a:xfrm>
            <a:off x="292325" y="272650"/>
            <a:ext cx="85836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Selection</a:t>
            </a:r>
            <a:endParaRPr sz="2800"/>
          </a:p>
        </p:txBody>
      </p:sp>
      <p:sp>
        <p:nvSpPr>
          <p:cNvPr id="368" name="Google Shape;368;p51"/>
          <p:cNvSpPr txBox="1">
            <a:spLocks noGrp="1"/>
          </p:cNvSpPr>
          <p:nvPr>
            <p:ph type="subTitle" idx="1"/>
          </p:nvPr>
        </p:nvSpPr>
        <p:spPr>
          <a:xfrm>
            <a:off x="492825" y="661975"/>
            <a:ext cx="3987600" cy="41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Models Used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GLMNET</a:t>
            </a:r>
            <a:endParaRPr sz="1600"/>
          </a:p>
          <a:p>
            <a: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Dropped only one variable</a:t>
            </a: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Stepwise: Forward/Backward/Both</a:t>
            </a:r>
            <a:endParaRPr sz="1600"/>
          </a:p>
          <a:p>
            <a: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 variables dropped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Stepwise with AIC</a:t>
            </a:r>
            <a:endParaRPr sz="1600"/>
          </a:p>
          <a:p>
            <a: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Three variables dropped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Reduced Formula: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income ~ age + years_education + capital_gain_log + capital_loss_log +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marital_status+ occupation + household_role + gender + race + hours_per_week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25" y="11858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ctrTitle"/>
          </p:nvPr>
        </p:nvSpPr>
        <p:spPr>
          <a:xfrm>
            <a:off x="631625" y="8433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1: Logistic Regression Model</a:t>
            </a:r>
            <a:endParaRPr/>
          </a:p>
        </p:txBody>
      </p:sp>
      <p:sp>
        <p:nvSpPr>
          <p:cNvPr id="383" name="Google Shape;383;p53"/>
          <p:cNvSpPr txBox="1">
            <a:spLocks noGrp="1"/>
          </p:cNvSpPr>
          <p:nvPr>
            <p:ph type="subTitle" idx="1"/>
          </p:nvPr>
        </p:nvSpPr>
        <p:spPr>
          <a:xfrm>
            <a:off x="4287950" y="3137325"/>
            <a:ext cx="45534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 and Predict Earnings</a:t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950" y="1056300"/>
            <a:ext cx="40576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Generalized Logistic Regression Model (Full)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1123325" y="1831500"/>
            <a:ext cx="70728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Income ~ Age + Workclass + Education_Level + Years_Education + Marital Status + Occupation + Household_Role + Race + Gender + Native_Region + log_Capital_Loss + log_Capital_Gain </a:t>
            </a:r>
            <a:endParaRPr sz="1800"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670200" y="1618175"/>
            <a:ext cx="2661000" cy="26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I.</a:t>
            </a:r>
            <a:r>
              <a:rPr lang="en"/>
              <a:t>Data Summary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II.</a:t>
            </a:r>
            <a:r>
              <a:rPr lang="en"/>
              <a:t>EDA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III.</a:t>
            </a:r>
            <a:r>
              <a:rPr lang="en"/>
              <a:t>Objective 1</a:t>
            </a:r>
            <a:endParaRPr/>
          </a:p>
          <a:p>
            <a:pPr marL="12700" lvl="0" indent="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/>
              <a:t>Model 1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IV.</a:t>
            </a:r>
            <a:r>
              <a:rPr lang="en"/>
              <a:t>Objective 2</a:t>
            </a:r>
            <a:endParaRPr/>
          </a:p>
          <a:p>
            <a:pPr marL="12700" lvl="0" indent="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"/>
              <a:t>Model 2</a:t>
            </a:r>
            <a:endParaRPr/>
          </a:p>
          <a:p>
            <a:pPr marL="12700" lvl="0" indent="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"/>
              <a:t>Model 3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V.</a:t>
            </a:r>
            <a:r>
              <a:rPr lang="en"/>
              <a:t>Conclusion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07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851" y="832850"/>
            <a:ext cx="4294450" cy="3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Generalized Logistic Regression Model (Reduced)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55"/>
          <p:cNvSpPr txBox="1"/>
          <p:nvPr/>
        </p:nvSpPr>
        <p:spPr>
          <a:xfrm>
            <a:off x="1123325" y="1831500"/>
            <a:ext cx="70728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Income ~ Age + Years_Education + Marital Status + Occupation + Household_Role + Gender + Hours_Per_Week + log_Capital_Loss + log_Capital_Gain </a:t>
            </a:r>
            <a:endParaRPr sz="1800"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/>
        </p:nvSpPr>
        <p:spPr>
          <a:xfrm>
            <a:off x="701250" y="197225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Full vs Reduced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88" y="898000"/>
            <a:ext cx="3677917" cy="29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 txBox="1"/>
          <p:nvPr/>
        </p:nvSpPr>
        <p:spPr>
          <a:xfrm>
            <a:off x="1573104" y="3931098"/>
            <a:ext cx="211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Full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5457416" y="3931098"/>
            <a:ext cx="211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Reduced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225" y="898000"/>
            <a:ext cx="3677900" cy="29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/>
          <p:nvPr/>
        </p:nvSpPr>
        <p:spPr>
          <a:xfrm>
            <a:off x="1387950" y="783450"/>
            <a:ext cx="6379200" cy="375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56"/>
          <p:cNvSpPr/>
          <p:nvPr/>
        </p:nvSpPr>
        <p:spPr>
          <a:xfrm>
            <a:off x="1540350" y="2078850"/>
            <a:ext cx="6379200" cy="9723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/>
        </p:nvSpPr>
        <p:spPr>
          <a:xfrm>
            <a:off x="701250" y="197225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Full vs Reduced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88" y="898000"/>
            <a:ext cx="3677917" cy="29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2791650" y="3970650"/>
            <a:ext cx="3571800" cy="6369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Minimal change in metrics with model reduction!</a:t>
            </a:r>
            <a:endParaRPr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225" y="898000"/>
            <a:ext cx="3677900" cy="29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/>
          <p:nvPr/>
        </p:nvSpPr>
        <p:spPr>
          <a:xfrm>
            <a:off x="1387950" y="783450"/>
            <a:ext cx="6379200" cy="375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57"/>
          <p:cNvSpPr/>
          <p:nvPr/>
        </p:nvSpPr>
        <p:spPr>
          <a:xfrm>
            <a:off x="1540350" y="2078850"/>
            <a:ext cx="6379200" cy="9723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Reduced Model - Outlier Comparison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(AUROC)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58"/>
          <p:cNvSpPr txBox="1"/>
          <p:nvPr/>
        </p:nvSpPr>
        <p:spPr>
          <a:xfrm>
            <a:off x="701250" y="41652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58"/>
          <p:cNvSpPr txBox="1"/>
          <p:nvPr/>
        </p:nvSpPr>
        <p:spPr>
          <a:xfrm>
            <a:off x="5301450" y="41652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without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00" y="1578700"/>
            <a:ext cx="4113589" cy="2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950" y="1578700"/>
            <a:ext cx="4113601" cy="25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Reduced Model - Outlier Comparison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(Metrics)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59"/>
          <p:cNvSpPr txBox="1"/>
          <p:nvPr/>
        </p:nvSpPr>
        <p:spPr>
          <a:xfrm>
            <a:off x="701250" y="39366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59"/>
          <p:cNvSpPr txBox="1"/>
          <p:nvPr/>
        </p:nvSpPr>
        <p:spPr>
          <a:xfrm>
            <a:off x="5301450" y="39366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without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4" name="Google Shape;4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00" y="1422450"/>
            <a:ext cx="2790242" cy="2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717" y="1350100"/>
            <a:ext cx="2907337" cy="25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9"/>
          <p:cNvSpPr txBox="1"/>
          <p:nvPr/>
        </p:nvSpPr>
        <p:spPr>
          <a:xfrm>
            <a:off x="8105350" y="148775"/>
            <a:ext cx="10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59"/>
          <p:cNvSpPr/>
          <p:nvPr/>
        </p:nvSpPr>
        <p:spPr>
          <a:xfrm>
            <a:off x="968250" y="1348925"/>
            <a:ext cx="7381800" cy="2700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59"/>
          <p:cNvSpPr/>
          <p:nvPr/>
        </p:nvSpPr>
        <p:spPr>
          <a:xfrm>
            <a:off x="968250" y="2491925"/>
            <a:ext cx="7381800" cy="7593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59"/>
          <p:cNvSpPr txBox="1"/>
          <p:nvPr/>
        </p:nvSpPr>
        <p:spPr>
          <a:xfrm>
            <a:off x="3285125" y="4421250"/>
            <a:ext cx="2907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 change in performance with outliers removed!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Reduced Model - Outlier Comparison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(Metrics)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701250" y="39366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5301450" y="3936675"/>
            <a:ext cx="314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without Outliers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7" name="Google Shape;4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00" y="1426300"/>
            <a:ext cx="2790242" cy="2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717" y="1350100"/>
            <a:ext cx="2907337" cy="25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0"/>
          <p:cNvSpPr txBox="1"/>
          <p:nvPr/>
        </p:nvSpPr>
        <p:spPr>
          <a:xfrm>
            <a:off x="8105350" y="148775"/>
            <a:ext cx="10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60"/>
          <p:cNvSpPr/>
          <p:nvPr/>
        </p:nvSpPr>
        <p:spPr>
          <a:xfrm>
            <a:off x="968250" y="1348925"/>
            <a:ext cx="7381800" cy="2700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60"/>
          <p:cNvSpPr/>
          <p:nvPr/>
        </p:nvSpPr>
        <p:spPr>
          <a:xfrm>
            <a:off x="968250" y="2491925"/>
            <a:ext cx="7381800" cy="7584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3285125" y="4421250"/>
            <a:ext cx="2907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Coefficients interpreted </a:t>
            </a:r>
            <a:r>
              <a:rPr lang="en" b="1" i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with</a:t>
            </a: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outliers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/>
        </p:nvSpPr>
        <p:spPr>
          <a:xfrm>
            <a:off x="701250" y="206505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Logistic Model Interpretation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/>
          </p:nvPr>
        </p:nvSpPr>
        <p:spPr>
          <a:xfrm>
            <a:off x="14850" y="1831025"/>
            <a:ext cx="4084500" cy="266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Odds Ratio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2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Interpreting Coefficients and Odds Ratios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4" name="Google Shape;4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25" y="2937238"/>
            <a:ext cx="19145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ctrTitle"/>
          </p:nvPr>
        </p:nvSpPr>
        <p:spPr>
          <a:xfrm>
            <a:off x="14850" y="1831025"/>
            <a:ext cx="4084500" cy="266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Odds Ratio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3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Interpreting Coefficients and Odds Ratios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25" y="2937238"/>
            <a:ext cx="19145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3"/>
          <p:cNvSpPr txBox="1">
            <a:spLocks noGrp="1"/>
          </p:cNvSpPr>
          <p:nvPr>
            <p:ph type="ctrTitle"/>
          </p:nvPr>
        </p:nvSpPr>
        <p:spPr>
          <a:xfrm>
            <a:off x="4923200" y="1673825"/>
            <a:ext cx="4084500" cy="16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Additive Change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5463800" y="3120425"/>
            <a:ext cx="3003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(e</a:t>
            </a:r>
            <a:r>
              <a:rPr lang="en" sz="2400" b="1" baseline="30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Coefficient</a:t>
            </a:r>
            <a:r>
              <a:rPr lang="e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-1) *100%</a:t>
            </a:r>
            <a:endParaRPr sz="24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>
            <a:spLocks noGrp="1"/>
          </p:cNvSpPr>
          <p:nvPr>
            <p:ph type="ctrTitle"/>
          </p:nvPr>
        </p:nvSpPr>
        <p:spPr>
          <a:xfrm>
            <a:off x="14850" y="1831025"/>
            <a:ext cx="4084500" cy="266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Odds Ratio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4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Interpreting Coefficients and Odds Ratios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25" y="2937238"/>
            <a:ext cx="19145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4"/>
          <p:cNvSpPr txBox="1">
            <a:spLocks noGrp="1"/>
          </p:cNvSpPr>
          <p:nvPr>
            <p:ph type="ctrTitle"/>
          </p:nvPr>
        </p:nvSpPr>
        <p:spPr>
          <a:xfrm>
            <a:off x="4906525" y="1831025"/>
            <a:ext cx="4084500" cy="266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Factor Change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Multiplicative Change in Odds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ctrTitle"/>
          </p:nvPr>
        </p:nvSpPr>
        <p:spPr>
          <a:xfrm>
            <a:off x="639900" y="159925"/>
            <a:ext cx="5619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Summary</a:t>
            </a:r>
            <a:endParaRPr sz="2800"/>
          </a:p>
        </p:txBody>
      </p:sp>
      <p:sp>
        <p:nvSpPr>
          <p:cNvPr id="170" name="Google Shape;170;p29"/>
          <p:cNvSpPr txBox="1"/>
          <p:nvPr/>
        </p:nvSpPr>
        <p:spPr>
          <a:xfrm>
            <a:off x="701600" y="697125"/>
            <a:ext cx="80166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nitial data obtained from 1994 U.S. Census Data. Dataset initially performed by Barry Becker and Ronny Kohavi</a:t>
            </a:r>
            <a:endParaRPr sz="2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900" y="1742175"/>
            <a:ext cx="4295950" cy="20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773450" y="1742175"/>
            <a:ext cx="3360000" cy="2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Total Data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32,562 Observations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15 Variables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2,434 Mislabeled / missing Values 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DOI: </a:t>
            </a: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10.24432/C5XW20</a:t>
            </a:r>
            <a:endParaRPr sz="17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30303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4218900" y="3716925"/>
            <a:ext cx="490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Data available from UC Irvine Machine Learning Repository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https://archive.ics.uci.edu/dataset/2/adult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>
            <a:spLocks noGrp="1"/>
          </p:cNvSpPr>
          <p:nvPr>
            <p:ph type="ctrTitle"/>
          </p:nvPr>
        </p:nvSpPr>
        <p:spPr>
          <a:xfrm>
            <a:off x="14850" y="1831025"/>
            <a:ext cx="4084500" cy="266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Odds Ratio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5"/>
          <p:cNvSpPr txBox="1"/>
          <p:nvPr/>
        </p:nvSpPr>
        <p:spPr>
          <a:xfrm>
            <a:off x="701250" y="260500"/>
            <a:ext cx="77415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Interpreting Coefficients and Odds Ratios</a:t>
            </a:r>
            <a:endParaRPr sz="3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8" name="Google Shape;4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25" y="2937238"/>
            <a:ext cx="19145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5"/>
          <p:cNvSpPr txBox="1">
            <a:spLocks noGrp="1"/>
          </p:cNvSpPr>
          <p:nvPr>
            <p:ph type="ctrTitle"/>
          </p:nvPr>
        </p:nvSpPr>
        <p:spPr>
          <a:xfrm>
            <a:off x="4906525" y="1831025"/>
            <a:ext cx="4084500" cy="2660100"/>
          </a:xfrm>
          <a:prstGeom prst="rect">
            <a:avLst/>
          </a:prstGeom>
          <a:solidFill>
            <a:srgbClr val="F1C23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Factor Change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Multiplicative Change in Odds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0" y="1325000"/>
            <a:ext cx="4304880" cy="35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6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Reduced Model Interpretation 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(Numeric)</a:t>
            </a:r>
            <a:endParaRPr sz="3500"/>
          </a:p>
        </p:txBody>
      </p:sp>
      <p:sp>
        <p:nvSpPr>
          <p:cNvPr id="496" name="Google Shape;496;p66"/>
          <p:cNvSpPr txBox="1"/>
          <p:nvPr/>
        </p:nvSpPr>
        <p:spPr>
          <a:xfrm>
            <a:off x="4770025" y="1414650"/>
            <a:ext cx="2469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Years_Education: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497" name="Google Shape;497;p66"/>
          <p:cNvSpPr txBox="1"/>
          <p:nvPr/>
        </p:nvSpPr>
        <p:spPr>
          <a:xfrm>
            <a:off x="4770025" y="1978950"/>
            <a:ext cx="4064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There is evidence at the 95% confidence level that a 10-unit change in age corresponds to a 21.825787 (e^3.08309) factor increase in the odds of being high income.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CI: (18.25955, 26.08852).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8" name="Google Shape;498;p66"/>
          <p:cNvSpPr/>
          <p:nvPr/>
        </p:nvSpPr>
        <p:spPr>
          <a:xfrm>
            <a:off x="199750" y="2450150"/>
            <a:ext cx="4206600" cy="255900"/>
          </a:xfrm>
          <a:prstGeom prst="rect">
            <a:avLst/>
          </a:prstGeom>
          <a:noFill/>
          <a:ln w="38100" cap="flat" cmpd="sng">
            <a:solidFill>
              <a:srgbClr val="FFC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0" y="1325000"/>
            <a:ext cx="4304880" cy="35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7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Reduced Model Interpretation 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(Numeric)</a:t>
            </a:r>
            <a:endParaRPr sz="3500"/>
          </a:p>
        </p:txBody>
      </p:sp>
      <p:sp>
        <p:nvSpPr>
          <p:cNvPr id="505" name="Google Shape;505;p67"/>
          <p:cNvSpPr txBox="1"/>
          <p:nvPr/>
        </p:nvSpPr>
        <p:spPr>
          <a:xfrm>
            <a:off x="4770025" y="1414650"/>
            <a:ext cx="2469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Log_Capital_Gain: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506" name="Google Shape;506;p67"/>
          <p:cNvSpPr txBox="1"/>
          <p:nvPr/>
        </p:nvSpPr>
        <p:spPr>
          <a:xfrm>
            <a:off x="4770025" y="1978950"/>
            <a:ext cx="4064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There is evidence at the 95% confidence level that a 10-unit change in log_capital_gain corresponds to an 2.161985 factor increase in the odds of being high income, 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CI: (2.050229, 2.279832). </a:t>
            </a: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67"/>
          <p:cNvSpPr/>
          <p:nvPr/>
        </p:nvSpPr>
        <p:spPr>
          <a:xfrm>
            <a:off x="166925" y="4362975"/>
            <a:ext cx="4173600" cy="255900"/>
          </a:xfrm>
          <a:prstGeom prst="rect">
            <a:avLst/>
          </a:prstGeom>
          <a:noFill/>
          <a:ln w="38100" cap="flat" cmpd="sng">
            <a:solidFill>
              <a:srgbClr val="FFC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0" y="1325000"/>
            <a:ext cx="4304880" cy="35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8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Reduced Model Interpretation 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(Categorical)</a:t>
            </a:r>
            <a:endParaRPr sz="3500"/>
          </a:p>
        </p:txBody>
      </p:sp>
      <p:sp>
        <p:nvSpPr>
          <p:cNvPr id="514" name="Google Shape;514;p68"/>
          <p:cNvSpPr/>
          <p:nvPr/>
        </p:nvSpPr>
        <p:spPr>
          <a:xfrm>
            <a:off x="199750" y="2983550"/>
            <a:ext cx="4064700" cy="255900"/>
          </a:xfrm>
          <a:prstGeom prst="rect">
            <a:avLst/>
          </a:prstGeom>
          <a:noFill/>
          <a:ln w="38100" cap="flat" cmpd="sng">
            <a:solidFill>
              <a:srgbClr val="FFC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5" name="Google Shape;515;p68"/>
          <p:cNvSpPr txBox="1"/>
          <p:nvPr/>
        </p:nvSpPr>
        <p:spPr>
          <a:xfrm>
            <a:off x="4955400" y="1909550"/>
            <a:ext cx="3296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There is evidence at the 95% confidence level that the odds of a high-skill worker making &gt;50K is 3.865477 times higher than those of an agricultural worker.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CI: (3.010316, 4.963568).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516" name="Google Shape;516;p68"/>
          <p:cNvSpPr txBox="1"/>
          <p:nvPr/>
        </p:nvSpPr>
        <p:spPr>
          <a:xfrm>
            <a:off x="4996775" y="1312400"/>
            <a:ext cx="321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occupationhighskill: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0" y="1325000"/>
            <a:ext cx="4304880" cy="35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9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Reduced Model Interpretation 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(Categorical)</a:t>
            </a:r>
            <a:endParaRPr sz="3500"/>
          </a:p>
        </p:txBody>
      </p:sp>
      <p:sp>
        <p:nvSpPr>
          <p:cNvPr id="523" name="Google Shape;523;p69"/>
          <p:cNvSpPr/>
          <p:nvPr/>
        </p:nvSpPr>
        <p:spPr>
          <a:xfrm>
            <a:off x="275950" y="3881150"/>
            <a:ext cx="4064700" cy="255900"/>
          </a:xfrm>
          <a:prstGeom prst="rect">
            <a:avLst/>
          </a:prstGeom>
          <a:noFill/>
          <a:ln w="38100" cap="flat" cmpd="sng">
            <a:solidFill>
              <a:srgbClr val="FFC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p69"/>
          <p:cNvSpPr txBox="1"/>
          <p:nvPr/>
        </p:nvSpPr>
        <p:spPr>
          <a:xfrm>
            <a:off x="4958075" y="1794800"/>
            <a:ext cx="3296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There is evidence at the 95% confidence level that the odds of a male making &gt;50K are 2.388176 times higher than those of a female.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CI:  (2.043648 , 2.790788).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525" name="Google Shape;525;p69"/>
          <p:cNvSpPr txBox="1"/>
          <p:nvPr/>
        </p:nvSpPr>
        <p:spPr>
          <a:xfrm>
            <a:off x="4996775" y="1312400"/>
            <a:ext cx="321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gendermale: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Interpretation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(Reduced)</a:t>
            </a:r>
            <a:endParaRPr sz="3300"/>
          </a:p>
        </p:txBody>
      </p:sp>
      <p:graphicFrame>
        <p:nvGraphicFramePr>
          <p:cNvPr id="531" name="Google Shape;531;p70"/>
          <p:cNvGraphicFramePr/>
          <p:nvPr/>
        </p:nvGraphicFramePr>
        <p:xfrm>
          <a:off x="1023675" y="1213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75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Beta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Odds Ratio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Confidence Interval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Intercept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-7.498387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(-8.020812970, -6.97596079)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Age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1.016655</a:t>
                      </a:r>
                      <a:endParaRPr sz="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1.013410, 1.019911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Years_Education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1.36112</a:t>
                      </a:r>
                      <a:endParaRPr sz="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1.337054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1.385623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marital_statusmarried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0.00430</a:t>
                      </a:r>
                      <a:endParaRPr sz="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1.643003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(1.168419, 2.310352)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marital_statusnotmarried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6.80e-12</a:t>
                      </a:r>
                      <a:endParaRPr sz="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0.5562727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(.4704704, .6577234)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marital_statuswidowed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Beta_5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0.22970</a:t>
                      </a:r>
                      <a:endParaRPr sz="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0.822946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(0.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5988881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,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1.130963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2" name="Google Shape;532;p70"/>
          <p:cNvSpPr/>
          <p:nvPr/>
        </p:nvSpPr>
        <p:spPr>
          <a:xfrm>
            <a:off x="311875" y="4250200"/>
            <a:ext cx="257700" cy="258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p70"/>
          <p:cNvSpPr/>
          <p:nvPr/>
        </p:nvSpPr>
        <p:spPr>
          <a:xfrm>
            <a:off x="311875" y="4646200"/>
            <a:ext cx="257700" cy="2589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587425" y="4250200"/>
            <a:ext cx="20109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≠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70"/>
          <p:cNvSpPr txBox="1"/>
          <p:nvPr/>
        </p:nvSpPr>
        <p:spPr>
          <a:xfrm>
            <a:off x="510775" y="4667925"/>
            <a:ext cx="26985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Fail to 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70"/>
          <p:cNvSpPr txBox="1"/>
          <p:nvPr/>
        </p:nvSpPr>
        <p:spPr>
          <a:xfrm>
            <a:off x="3832525" y="4097800"/>
            <a:ext cx="2128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95% Confidence Level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Interpretation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(Reduced)</a:t>
            </a:r>
            <a:endParaRPr sz="3300"/>
          </a:p>
        </p:txBody>
      </p:sp>
      <p:graphicFrame>
        <p:nvGraphicFramePr>
          <p:cNvPr id="542" name="Google Shape;542;p71"/>
          <p:cNvGraphicFramePr/>
          <p:nvPr/>
        </p:nvGraphicFramePr>
        <p:xfrm>
          <a:off x="1023675" y="110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83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Beta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Odds Ratio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Confidence Interval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occupationclerical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1.61e-10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2.480215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1.877497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3.276418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occupationhighskill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&lt; 2e-16 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3.865477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3.010316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4.963568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occupationlowskill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0.72441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0.9479021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(0.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7040284, 1.276253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occupationmidskill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3.55e-11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2.358061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1.829278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3.039697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household_rolehusband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 2e-16 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9.727894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6.433415, 14.70944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3" name="Google Shape;543;p71"/>
          <p:cNvSpPr/>
          <p:nvPr/>
        </p:nvSpPr>
        <p:spPr>
          <a:xfrm>
            <a:off x="311875" y="4097800"/>
            <a:ext cx="257700" cy="258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71"/>
          <p:cNvSpPr/>
          <p:nvPr/>
        </p:nvSpPr>
        <p:spPr>
          <a:xfrm>
            <a:off x="311875" y="4493800"/>
            <a:ext cx="257700" cy="2589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71"/>
          <p:cNvSpPr txBox="1"/>
          <p:nvPr/>
        </p:nvSpPr>
        <p:spPr>
          <a:xfrm>
            <a:off x="587425" y="4097800"/>
            <a:ext cx="20109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≠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71"/>
          <p:cNvSpPr txBox="1"/>
          <p:nvPr/>
        </p:nvSpPr>
        <p:spPr>
          <a:xfrm>
            <a:off x="510775" y="4515525"/>
            <a:ext cx="26985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Fail to 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3832525" y="4097800"/>
            <a:ext cx="2128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95% Confidence Level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"/>
          <p:cNvSpPr txBox="1">
            <a:spLocks noGrp="1"/>
          </p:cNvSpPr>
          <p:nvPr>
            <p:ph type="ctrTitle"/>
          </p:nvPr>
        </p:nvSpPr>
        <p:spPr>
          <a:xfrm>
            <a:off x="1633375" y="95900"/>
            <a:ext cx="6175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Interpretation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(Reduced)</a:t>
            </a:r>
            <a:endParaRPr sz="3300"/>
          </a:p>
        </p:txBody>
      </p:sp>
      <p:graphicFrame>
        <p:nvGraphicFramePr>
          <p:cNvPr id="553" name="Google Shape;553;p72"/>
          <p:cNvGraphicFramePr/>
          <p:nvPr/>
        </p:nvGraphicFramePr>
        <p:xfrm>
          <a:off x="1023675" y="110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72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Odds Ratio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Confidence Interval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household_rolerelative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0.00605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2.009726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1.220959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3.308055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household_single_occ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6.94e-09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2.690550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1.924844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3.760856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household_roletenant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 2e-16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3.567003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2.679115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4.749146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household_rolewife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27.84856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(17.92502, 43.22814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gendermale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2.388176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2.043648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2.790788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raceblack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Beta_16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0.53106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1.084393</a:t>
                      </a:r>
                      <a:endParaRPr sz="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(0.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8415676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1.397283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4" name="Google Shape;554;p72"/>
          <p:cNvSpPr/>
          <p:nvPr/>
        </p:nvSpPr>
        <p:spPr>
          <a:xfrm>
            <a:off x="311875" y="4250200"/>
            <a:ext cx="257700" cy="258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311875" y="4646200"/>
            <a:ext cx="257700" cy="2589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72"/>
          <p:cNvSpPr txBox="1"/>
          <p:nvPr/>
        </p:nvSpPr>
        <p:spPr>
          <a:xfrm>
            <a:off x="587425" y="4250200"/>
            <a:ext cx="20109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≠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p72"/>
          <p:cNvSpPr txBox="1"/>
          <p:nvPr/>
        </p:nvSpPr>
        <p:spPr>
          <a:xfrm>
            <a:off x="510775" y="4667925"/>
            <a:ext cx="26985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Fail to 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72"/>
          <p:cNvSpPr txBox="1"/>
          <p:nvPr/>
        </p:nvSpPr>
        <p:spPr>
          <a:xfrm>
            <a:off x="3832525" y="4402600"/>
            <a:ext cx="2128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95% Confidence Level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>
            <a:spLocks noGrp="1"/>
          </p:cNvSpPr>
          <p:nvPr>
            <p:ph type="ctrTitle"/>
          </p:nvPr>
        </p:nvSpPr>
        <p:spPr>
          <a:xfrm>
            <a:off x="1633375" y="172100"/>
            <a:ext cx="6175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Interpretation</a:t>
            </a:r>
            <a:endParaRPr sz="3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(Reduced)</a:t>
            </a:r>
            <a:endParaRPr sz="3300"/>
          </a:p>
        </p:txBody>
      </p:sp>
      <p:graphicFrame>
        <p:nvGraphicFramePr>
          <p:cNvPr id="564" name="Google Shape;564;p73"/>
          <p:cNvGraphicFramePr/>
          <p:nvPr/>
        </p:nvGraphicFramePr>
        <p:xfrm>
          <a:off x="1023688" y="123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47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Variable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Beta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p-Value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Odds Ratio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Confidence Interval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racenative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Beta_17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0.38926</a:t>
                      </a:r>
                      <a:endParaRPr sz="9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0.8033304</a:t>
                      </a:r>
                      <a:endParaRPr sz="9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(0.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488035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1.322669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racewhite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Beta_18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0.04187</a:t>
                      </a:r>
                      <a:endParaRPr sz="9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1.244259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1.008067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1.535791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log_capital_loss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Beta_19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 2e-16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1.053274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1.045891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1.060709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log_capital_gain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Beta_20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 2e-16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1.080153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1.074435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1.085901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5" name="Google Shape;565;p73"/>
          <p:cNvSpPr/>
          <p:nvPr/>
        </p:nvSpPr>
        <p:spPr>
          <a:xfrm>
            <a:off x="311875" y="3716800"/>
            <a:ext cx="257700" cy="258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" name="Google Shape;566;p73"/>
          <p:cNvSpPr/>
          <p:nvPr/>
        </p:nvSpPr>
        <p:spPr>
          <a:xfrm>
            <a:off x="311875" y="4112800"/>
            <a:ext cx="257700" cy="2589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587425" y="3716800"/>
            <a:ext cx="20109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≠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510775" y="4134525"/>
            <a:ext cx="26985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Fail to Reject Null: Beta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 0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3832525" y="3793000"/>
            <a:ext cx="2128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95% Confidence Level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2: Predictive Models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1031275" y="1022725"/>
            <a:ext cx="3429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Predictors: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Age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Working Class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Level of Education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Years of Education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Marriage Status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Occupation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Household Role</a:t>
            </a:r>
            <a:endParaRPr sz="21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013250" y="1401375"/>
            <a:ext cx="2598000" cy="24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Race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Capital Gain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Capital Loss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Hours Worked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Native Region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Gender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Investor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258900" y="159925"/>
            <a:ext cx="5619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Summary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"/>
          <p:cNvSpPr txBox="1">
            <a:spLocks noGrp="1"/>
          </p:cNvSpPr>
          <p:nvPr>
            <p:ph type="ctrTitle"/>
          </p:nvPr>
        </p:nvSpPr>
        <p:spPr>
          <a:xfrm>
            <a:off x="370150" y="218350"/>
            <a:ext cx="81597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Complex Model with Native Region as an interaction</a:t>
            </a:r>
            <a:endParaRPr sz="2500"/>
          </a:p>
        </p:txBody>
      </p:sp>
      <p:sp>
        <p:nvSpPr>
          <p:cNvPr id="580" name="Google Shape;580;p75"/>
          <p:cNvSpPr txBox="1"/>
          <p:nvPr/>
        </p:nvSpPr>
        <p:spPr>
          <a:xfrm>
            <a:off x="267550" y="2761175"/>
            <a:ext cx="58755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75"/>
          <p:cNvSpPr txBox="1"/>
          <p:nvPr/>
        </p:nvSpPr>
        <p:spPr>
          <a:xfrm>
            <a:off x="224750" y="791975"/>
            <a:ext cx="3060900" cy="2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Model performed okay and close to the more simplistic models.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However the Residuals vs Fitted plot shows evidence that a polynomial fit might be beneficial.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2" name="Google Shape;5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25" y="845350"/>
            <a:ext cx="2914729" cy="21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450" y="2775925"/>
            <a:ext cx="2696149" cy="21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25" y="3111425"/>
            <a:ext cx="5729551" cy="18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400" y="810800"/>
            <a:ext cx="2681175" cy="18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>
            <a:spLocks noGrp="1"/>
          </p:cNvSpPr>
          <p:nvPr>
            <p:ph type="ctrTitle"/>
          </p:nvPr>
        </p:nvSpPr>
        <p:spPr>
          <a:xfrm>
            <a:off x="353175" y="218350"/>
            <a:ext cx="8176800" cy="8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Complex Model with Native Region as an interaction and polynomial capital gains and loss</a:t>
            </a:r>
            <a:endParaRPr sz="2500"/>
          </a:p>
        </p:txBody>
      </p:sp>
      <p:sp>
        <p:nvSpPr>
          <p:cNvPr id="591" name="Google Shape;591;p76"/>
          <p:cNvSpPr txBox="1"/>
          <p:nvPr/>
        </p:nvSpPr>
        <p:spPr>
          <a:xfrm>
            <a:off x="267550" y="2761175"/>
            <a:ext cx="58755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267550" y="1225525"/>
            <a:ext cx="23202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model performs slightly better and the Residual vs Fitted plot no longer shows a pattern.  However, there appears to be little gain in performance at the cost of interpretability.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3" name="Google Shape;5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450" y="2732350"/>
            <a:ext cx="2681176" cy="22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750" y="1373150"/>
            <a:ext cx="3487649" cy="22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00" y="3713233"/>
            <a:ext cx="5728200" cy="122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400" y="729300"/>
            <a:ext cx="2681175" cy="184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>
            <a:spLocks noGrp="1"/>
          </p:cNvSpPr>
          <p:nvPr>
            <p:ph type="ctrTitle"/>
          </p:nvPr>
        </p:nvSpPr>
        <p:spPr>
          <a:xfrm>
            <a:off x="353175" y="218350"/>
            <a:ext cx="8176800" cy="8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Additional Complex Model Metrics</a:t>
            </a:r>
            <a:endParaRPr sz="2500"/>
          </a:p>
        </p:txBody>
      </p:sp>
      <p:sp>
        <p:nvSpPr>
          <p:cNvPr id="602" name="Google Shape;602;p77"/>
          <p:cNvSpPr txBox="1"/>
          <p:nvPr/>
        </p:nvSpPr>
        <p:spPr>
          <a:xfrm>
            <a:off x="392700" y="661100"/>
            <a:ext cx="83586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Numerous models and interactions were ran, with little to no additional benefit in performance or interpretability.  Here are a few of the metrics.  For additional information, please refer to the RMD file.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3" name="Google Shape;6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1" y="1308488"/>
            <a:ext cx="237744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50" y="3214650"/>
            <a:ext cx="2377450" cy="17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723" y="1308488"/>
            <a:ext cx="237744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7"/>
          <p:cNvPicPr preferRelativeResize="0"/>
          <p:nvPr/>
        </p:nvPicPr>
        <p:blipFill rotWithShape="1">
          <a:blip r:embed="rId6">
            <a:alphaModFix/>
          </a:blip>
          <a:srcRect r="-2743" b="-2722"/>
          <a:stretch/>
        </p:blipFill>
        <p:spPr>
          <a:xfrm>
            <a:off x="3341450" y="3214650"/>
            <a:ext cx="237743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8298" y="1308488"/>
            <a:ext cx="237744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8300" y="3214650"/>
            <a:ext cx="2377449" cy="17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>
            <a:spLocks noGrp="1"/>
          </p:cNvSpPr>
          <p:nvPr>
            <p:ph type="ctrTitle"/>
          </p:nvPr>
        </p:nvSpPr>
        <p:spPr>
          <a:xfrm>
            <a:off x="415725" y="280375"/>
            <a:ext cx="60927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Linear Discriminant Analysis</a:t>
            </a:r>
            <a:endParaRPr sz="2800"/>
          </a:p>
        </p:txBody>
      </p:sp>
      <p:pic>
        <p:nvPicPr>
          <p:cNvPr id="614" name="Google Shape;6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750" y="950525"/>
            <a:ext cx="5105612" cy="29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ctrTitle"/>
          </p:nvPr>
        </p:nvSpPr>
        <p:spPr>
          <a:xfrm>
            <a:off x="1216650" y="119550"/>
            <a:ext cx="6710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Linear Discriminant Analysis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(LDA)</a:t>
            </a:r>
            <a:endParaRPr sz="2700"/>
          </a:p>
        </p:txBody>
      </p:sp>
      <p:pic>
        <p:nvPicPr>
          <p:cNvPr id="620" name="Google Shape;6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825"/>
            <a:ext cx="8839200" cy="119099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9"/>
          <p:cNvSpPr txBox="1"/>
          <p:nvPr/>
        </p:nvSpPr>
        <p:spPr>
          <a:xfrm>
            <a:off x="2223750" y="2571750"/>
            <a:ext cx="46965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Equal variance between scaled, logged variables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2" name="Google Shape;622;p79"/>
          <p:cNvSpPr txBox="1"/>
          <p:nvPr/>
        </p:nvSpPr>
        <p:spPr>
          <a:xfrm>
            <a:off x="2223750" y="3028950"/>
            <a:ext cx="46965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LDA is Viable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3" name="Google Shape;623;p79"/>
          <p:cNvSpPr/>
          <p:nvPr/>
        </p:nvSpPr>
        <p:spPr>
          <a:xfrm rot="353229">
            <a:off x="955522" y="1744300"/>
            <a:ext cx="7981898" cy="213557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>
            <a:spLocks noGrp="1"/>
          </p:cNvSpPr>
          <p:nvPr>
            <p:ph type="ctrTitle"/>
          </p:nvPr>
        </p:nvSpPr>
        <p:spPr>
          <a:xfrm>
            <a:off x="1216650" y="119550"/>
            <a:ext cx="6710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Linear Discriminant Analysis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(LDA)</a:t>
            </a:r>
            <a:endParaRPr sz="2700"/>
          </a:p>
        </p:txBody>
      </p:sp>
      <p:pic>
        <p:nvPicPr>
          <p:cNvPr id="629" name="Google Shape;62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650" y="1294400"/>
            <a:ext cx="4850725" cy="30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0"/>
          <p:cNvSpPr/>
          <p:nvPr/>
        </p:nvSpPr>
        <p:spPr>
          <a:xfrm>
            <a:off x="3556550" y="1174125"/>
            <a:ext cx="2988300" cy="168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1" name="Google Shape;631;p80"/>
          <p:cNvSpPr txBox="1"/>
          <p:nvPr/>
        </p:nvSpPr>
        <p:spPr>
          <a:xfrm>
            <a:off x="530950" y="1491625"/>
            <a:ext cx="2521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Only 3 variables show any semblance of normal distribution: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Log_age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Log_years_education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log_ hours_per_week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1"/>
          <p:cNvSpPr txBox="1">
            <a:spLocks noGrp="1"/>
          </p:cNvSpPr>
          <p:nvPr>
            <p:ph type="ctrTitle"/>
          </p:nvPr>
        </p:nvSpPr>
        <p:spPr>
          <a:xfrm>
            <a:off x="-848725" y="1214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LDA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No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637" name="Google Shape;637;p81"/>
          <p:cNvSpPr txBox="1"/>
          <p:nvPr/>
        </p:nvSpPr>
        <p:spPr>
          <a:xfrm>
            <a:off x="5257325" y="1439325"/>
            <a:ext cx="30306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i="1"/>
              <a:t>Sub-par performance, compared to past models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i="1"/>
              <a:t>Lack of normally distributed continuous variables likely drags down performance</a:t>
            </a:r>
            <a:endParaRPr i="1"/>
          </a:p>
        </p:txBody>
      </p:sp>
      <p:pic>
        <p:nvPicPr>
          <p:cNvPr id="638" name="Google Shape;6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092" y="3441225"/>
            <a:ext cx="3134659" cy="10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0" y="1121275"/>
            <a:ext cx="3701251" cy="22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1"/>
          <p:cNvPicPr preferRelativeResize="0"/>
          <p:nvPr/>
        </p:nvPicPr>
        <p:blipFill rotWithShape="1">
          <a:blip r:embed="rId5">
            <a:alphaModFix/>
          </a:blip>
          <a:srcRect r="73037"/>
          <a:stretch/>
        </p:blipFill>
        <p:spPr>
          <a:xfrm>
            <a:off x="644950" y="3441225"/>
            <a:ext cx="997950" cy="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2"/>
          <p:cNvSpPr txBox="1">
            <a:spLocks noGrp="1"/>
          </p:cNvSpPr>
          <p:nvPr>
            <p:ph type="ctrTitle"/>
          </p:nvPr>
        </p:nvSpPr>
        <p:spPr>
          <a:xfrm>
            <a:off x="-848725" y="1214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LDA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With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646" name="Google Shape;646;p82"/>
          <p:cNvSpPr txBox="1"/>
          <p:nvPr/>
        </p:nvSpPr>
        <p:spPr>
          <a:xfrm>
            <a:off x="5257325" y="1439325"/>
            <a:ext cx="3030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i="1"/>
              <a:t>Slightly improved, still unsatisfactory</a:t>
            </a:r>
            <a:endParaRPr i="1"/>
          </a:p>
        </p:txBody>
      </p:sp>
      <p:pic>
        <p:nvPicPr>
          <p:cNvPr id="647" name="Google Shape;6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8" y="1107275"/>
            <a:ext cx="4066235" cy="25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2"/>
          <p:cNvPicPr preferRelativeResize="0"/>
          <p:nvPr/>
        </p:nvPicPr>
        <p:blipFill rotWithShape="1">
          <a:blip r:embed="rId4">
            <a:alphaModFix/>
          </a:blip>
          <a:srcRect r="75681"/>
          <a:stretch/>
        </p:blipFill>
        <p:spPr>
          <a:xfrm>
            <a:off x="241541" y="3680975"/>
            <a:ext cx="11072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738" y="3680975"/>
            <a:ext cx="40195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3"/>
          <p:cNvSpPr txBox="1">
            <a:spLocks noGrp="1"/>
          </p:cNvSpPr>
          <p:nvPr>
            <p:ph type="ctrTitle"/>
          </p:nvPr>
        </p:nvSpPr>
        <p:spPr>
          <a:xfrm>
            <a:off x="-848725" y="1738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LDA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With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55" name="Google Shape;655;p83"/>
          <p:cNvSpPr txBox="1">
            <a:spLocks noGrp="1"/>
          </p:cNvSpPr>
          <p:nvPr>
            <p:ph type="ctrTitle"/>
          </p:nvPr>
        </p:nvSpPr>
        <p:spPr>
          <a:xfrm>
            <a:off x="3282000" y="1738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QDA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Without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656" name="Google Shape;6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500" y="3191475"/>
            <a:ext cx="3355675" cy="10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00" y="3165750"/>
            <a:ext cx="33556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98" y="1107275"/>
            <a:ext cx="3355675" cy="212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000" y="1107275"/>
            <a:ext cx="3262675" cy="2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"/>
          <p:cNvSpPr txBox="1">
            <a:spLocks noGrp="1"/>
          </p:cNvSpPr>
          <p:nvPr>
            <p:ph type="ctrTitle"/>
          </p:nvPr>
        </p:nvSpPr>
        <p:spPr>
          <a:xfrm>
            <a:off x="-848725" y="1738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LDA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With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65" name="Google Shape;665;p84"/>
          <p:cNvSpPr txBox="1">
            <a:spLocks noGrp="1"/>
          </p:cNvSpPr>
          <p:nvPr>
            <p:ph type="ctrTitle"/>
          </p:nvPr>
        </p:nvSpPr>
        <p:spPr>
          <a:xfrm>
            <a:off x="3282000" y="173875"/>
            <a:ext cx="67107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QDA</a:t>
            </a:r>
            <a:endParaRPr sz="31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With Capital</a:t>
            </a:r>
            <a:endParaRPr sz="31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666" name="Google Shape;6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3165750"/>
            <a:ext cx="33556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98" y="1107275"/>
            <a:ext cx="3355675" cy="212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288" y="1199425"/>
            <a:ext cx="3234122" cy="20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300" y="3274687"/>
            <a:ext cx="3353162" cy="1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4"/>
          <p:cNvSpPr txBox="1"/>
          <p:nvPr/>
        </p:nvSpPr>
        <p:spPr>
          <a:xfrm>
            <a:off x="2797800" y="4304575"/>
            <a:ext cx="3548400" cy="6810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With or without Capital, LDA and QDA are sub-par</a:t>
            </a:r>
            <a:endParaRPr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ctrTitle"/>
          </p:nvPr>
        </p:nvSpPr>
        <p:spPr>
          <a:xfrm>
            <a:off x="577675" y="141575"/>
            <a:ext cx="55914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Cleaning</a:t>
            </a:r>
            <a:endParaRPr sz="2800"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1"/>
          </p:nvPr>
        </p:nvSpPr>
        <p:spPr>
          <a:xfrm>
            <a:off x="747300" y="821250"/>
            <a:ext cx="3239400" cy="3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Cleaning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2,419 values marked as ‘?’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15 missing values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Spaces before value names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Columns renamed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Fnlwgt as similar_pop_count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Sex as gender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Education_num as years_education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Columns added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Invested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Age_span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hourse_worked_span</a:t>
            </a:r>
            <a:endParaRPr sz="12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625" y="1055619"/>
            <a:ext cx="4419600" cy="272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>
            <a:spLocks noGrp="1"/>
          </p:cNvSpPr>
          <p:nvPr>
            <p:ph type="ctrTitle"/>
          </p:nvPr>
        </p:nvSpPr>
        <p:spPr>
          <a:xfrm>
            <a:off x="215225" y="180100"/>
            <a:ext cx="40845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Non-Parametric Models</a:t>
            </a:r>
            <a:endParaRPr sz="28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975" y="916900"/>
            <a:ext cx="4429070" cy="29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166" y="916900"/>
            <a:ext cx="5618785" cy="28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6"/>
          <p:cNvSpPr txBox="1">
            <a:spLocks noGrp="1"/>
          </p:cNvSpPr>
          <p:nvPr>
            <p:ph type="ctrTitle"/>
          </p:nvPr>
        </p:nvSpPr>
        <p:spPr>
          <a:xfrm>
            <a:off x="307775" y="303500"/>
            <a:ext cx="70413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Support Vector Machine</a:t>
            </a:r>
            <a:endParaRPr sz="2800"/>
          </a:p>
        </p:txBody>
      </p:sp>
      <p:sp>
        <p:nvSpPr>
          <p:cNvPr id="683" name="Google Shape;683;p86"/>
          <p:cNvSpPr txBox="1">
            <a:spLocks noGrp="1"/>
          </p:cNvSpPr>
          <p:nvPr>
            <p:ph type="subTitle" idx="1"/>
          </p:nvPr>
        </p:nvSpPr>
        <p:spPr>
          <a:xfrm>
            <a:off x="454275" y="854750"/>
            <a:ext cx="30621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Threshold 10 percent.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Solid identification of True positives (&lt;=50k) and negatives (&gt;50k)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ROC shows good discrimination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Difficult to adjust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00" y="3038188"/>
            <a:ext cx="16192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25" y="3691788"/>
            <a:ext cx="17621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225" y="1095024"/>
            <a:ext cx="4659400" cy="27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7"/>
          <p:cNvSpPr txBox="1">
            <a:spLocks noGrp="1"/>
          </p:cNvSpPr>
          <p:nvPr>
            <p:ph type="ctrTitle"/>
          </p:nvPr>
        </p:nvSpPr>
        <p:spPr>
          <a:xfrm>
            <a:off x="307775" y="303500"/>
            <a:ext cx="70413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Classification and Regression Trees (CART)</a:t>
            </a:r>
            <a:endParaRPr sz="2800"/>
          </a:p>
        </p:txBody>
      </p:sp>
      <p:sp>
        <p:nvSpPr>
          <p:cNvPr id="692" name="Google Shape;692;p87"/>
          <p:cNvSpPr txBox="1">
            <a:spLocks noGrp="1"/>
          </p:cNvSpPr>
          <p:nvPr>
            <p:ph type="subTitle" idx="1"/>
          </p:nvPr>
        </p:nvSpPr>
        <p:spPr>
          <a:xfrm>
            <a:off x="454275" y="854750"/>
            <a:ext cx="30621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Threshold 22 percent.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Solid identification of True positives (&lt;=50k) and negatives (&gt;50k)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ROC shows good discrimination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Higher Complexity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75" y="994700"/>
            <a:ext cx="5322825" cy="330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75" y="3616350"/>
            <a:ext cx="1790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75" y="3022763"/>
            <a:ext cx="18097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8"/>
          <p:cNvSpPr txBox="1">
            <a:spLocks noGrp="1"/>
          </p:cNvSpPr>
          <p:nvPr>
            <p:ph type="ctrTitle"/>
          </p:nvPr>
        </p:nvSpPr>
        <p:spPr>
          <a:xfrm>
            <a:off x="307775" y="303500"/>
            <a:ext cx="70413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Random Forest</a:t>
            </a:r>
            <a:endParaRPr sz="2800"/>
          </a:p>
        </p:txBody>
      </p:sp>
      <p:sp>
        <p:nvSpPr>
          <p:cNvPr id="701" name="Google Shape;701;p88"/>
          <p:cNvSpPr txBox="1">
            <a:spLocks noGrp="1"/>
          </p:cNvSpPr>
          <p:nvPr>
            <p:ph type="subTitle" idx="1"/>
          </p:nvPr>
        </p:nvSpPr>
        <p:spPr>
          <a:xfrm>
            <a:off x="454275" y="854750"/>
            <a:ext cx="30621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Threshold 28 percent.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Solid identification of True positives (&lt;=50k) and negatives (&gt;50k)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ROC shows good discrimination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75" y="303500"/>
            <a:ext cx="3456049" cy="214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363" y="2681725"/>
            <a:ext cx="3456062" cy="21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775" y="3674583"/>
            <a:ext cx="1729536" cy="11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011" y="3122450"/>
            <a:ext cx="16383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>
            <a:spLocks noGrp="1"/>
          </p:cNvSpPr>
          <p:nvPr>
            <p:ph type="ctrTitle"/>
          </p:nvPr>
        </p:nvSpPr>
        <p:spPr>
          <a:xfrm>
            <a:off x="307775" y="303500"/>
            <a:ext cx="70413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FeedForward Neural Network</a:t>
            </a:r>
            <a:endParaRPr sz="2800"/>
          </a:p>
        </p:txBody>
      </p:sp>
      <p:sp>
        <p:nvSpPr>
          <p:cNvPr id="711" name="Google Shape;711;p89"/>
          <p:cNvSpPr txBox="1">
            <a:spLocks noGrp="1"/>
          </p:cNvSpPr>
          <p:nvPr>
            <p:ph type="subTitle" idx="1"/>
          </p:nvPr>
        </p:nvSpPr>
        <p:spPr>
          <a:xfrm>
            <a:off x="454275" y="854750"/>
            <a:ext cx="30621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Threshold 28 percent.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Solid identification of True positives (&lt;=50k) and negatives (&gt;50k)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ROC shows good discrimination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2" name="Google Shape;7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50" y="782700"/>
            <a:ext cx="2570299" cy="12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650" y="2421300"/>
            <a:ext cx="4464901" cy="2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50" y="3743925"/>
            <a:ext cx="17907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025" y="3227250"/>
            <a:ext cx="1330200" cy="41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0"/>
          <p:cNvSpPr txBox="1">
            <a:spLocks noGrp="1"/>
          </p:cNvSpPr>
          <p:nvPr>
            <p:ph type="ctrTitle"/>
          </p:nvPr>
        </p:nvSpPr>
        <p:spPr>
          <a:xfrm>
            <a:off x="307775" y="303500"/>
            <a:ext cx="70413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Comparative Performance</a:t>
            </a:r>
            <a:endParaRPr sz="2800"/>
          </a:p>
        </p:txBody>
      </p:sp>
      <p:pic>
        <p:nvPicPr>
          <p:cNvPr id="721" name="Google Shape;72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75" y="1302000"/>
            <a:ext cx="5730250" cy="3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925" y="257350"/>
            <a:ext cx="3244775" cy="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1"/>
          <p:cNvSpPr txBox="1">
            <a:spLocks noGrp="1"/>
          </p:cNvSpPr>
          <p:nvPr>
            <p:ph type="ctrTitle"/>
          </p:nvPr>
        </p:nvSpPr>
        <p:spPr>
          <a:xfrm>
            <a:off x="3228450" y="116325"/>
            <a:ext cx="26871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</a:t>
            </a:r>
            <a:endParaRPr sz="2800"/>
          </a:p>
        </p:txBody>
      </p:sp>
      <p:graphicFrame>
        <p:nvGraphicFramePr>
          <p:cNvPr id="728" name="Google Shape;728;p91"/>
          <p:cNvGraphicFramePr/>
          <p:nvPr/>
        </p:nvGraphicFramePr>
        <p:xfrm>
          <a:off x="16130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Model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AUROC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Accuracy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Sensitivity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Specificity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PPV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NPV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9" name="Google Shape;729;p91"/>
          <p:cNvGraphicFramePr/>
          <p:nvPr/>
        </p:nvGraphicFramePr>
        <p:xfrm>
          <a:off x="161300" y="36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LDA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83.00%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74.71%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74.26%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0" name="Google Shape;730;p91"/>
          <p:cNvGraphicFramePr/>
          <p:nvPr/>
        </p:nvGraphicFramePr>
        <p:xfrm>
          <a:off x="161300" y="324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Simple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80.61%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80.23%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79.94%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54.31%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93.15%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1" name="Google Shape;731;p91"/>
          <p:cNvGraphicFramePr/>
          <p:nvPr/>
        </p:nvGraphicFramePr>
        <p:xfrm>
          <a:off x="161300" y="286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Complex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80.79%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81.08%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57.59%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2" name="Google Shape;732;p91"/>
          <p:cNvGraphicFramePr/>
          <p:nvPr/>
        </p:nvGraphicFramePr>
        <p:xfrm>
          <a:off x="161300" y="23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Support Vector Machine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89.17%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83.25%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78.01%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84.92%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92.40%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3" name="Google Shape;733;p91"/>
          <p:cNvGraphicFramePr/>
          <p:nvPr/>
        </p:nvGraphicFramePr>
        <p:xfrm>
          <a:off x="161300" y="19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CART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82.22%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81.39%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59.62%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4" name="Google Shape;734;p91"/>
          <p:cNvGraphicFramePr/>
          <p:nvPr/>
        </p:nvGraphicFramePr>
        <p:xfrm>
          <a:off x="1613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Neural Network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91.11%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82.99%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93.73%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5" name="Google Shape;735;p91"/>
          <p:cNvGraphicFramePr/>
          <p:nvPr/>
        </p:nvGraphicFramePr>
        <p:xfrm>
          <a:off x="161300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Random Forest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89.98%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82.78%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83.70%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6" name="Google Shape;736;p91"/>
          <p:cNvSpPr/>
          <p:nvPr/>
        </p:nvSpPr>
        <p:spPr>
          <a:xfrm>
            <a:off x="-8450" y="940950"/>
            <a:ext cx="9257100" cy="19980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2"/>
          <p:cNvSpPr txBox="1">
            <a:spLocks noGrp="1"/>
          </p:cNvSpPr>
          <p:nvPr>
            <p:ph type="ctrTitle"/>
          </p:nvPr>
        </p:nvSpPr>
        <p:spPr>
          <a:xfrm>
            <a:off x="3228450" y="116325"/>
            <a:ext cx="26871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</a:t>
            </a:r>
            <a:endParaRPr sz="2800"/>
          </a:p>
        </p:txBody>
      </p:sp>
      <p:graphicFrame>
        <p:nvGraphicFramePr>
          <p:cNvPr id="742" name="Google Shape;742;p92"/>
          <p:cNvGraphicFramePr/>
          <p:nvPr/>
        </p:nvGraphicFramePr>
        <p:xfrm>
          <a:off x="16130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Model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AUROC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Accuracy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Sensitivity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Specificity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PPV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NPV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3" name="Google Shape;743;p92"/>
          <p:cNvGraphicFramePr/>
          <p:nvPr/>
        </p:nvGraphicFramePr>
        <p:xfrm>
          <a:off x="161300" y="36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LDA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83.00%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74.71%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74.26%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4" name="Google Shape;744;p92"/>
          <p:cNvGraphicFramePr/>
          <p:nvPr/>
        </p:nvGraphicFramePr>
        <p:xfrm>
          <a:off x="161300" y="324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Simple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80.61%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80.23%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79.94%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54.31%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93.15%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5" name="Google Shape;745;p92"/>
          <p:cNvGraphicFramePr/>
          <p:nvPr/>
        </p:nvGraphicFramePr>
        <p:xfrm>
          <a:off x="161300" y="286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Complex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80.79%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81.08%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57.59%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6" name="Google Shape;746;p92"/>
          <p:cNvGraphicFramePr/>
          <p:nvPr/>
        </p:nvGraphicFramePr>
        <p:xfrm>
          <a:off x="161300" y="23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Support Vector Machine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89.17%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83.25%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78.01%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84.92%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92.40%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7" name="Google Shape;747;p92"/>
          <p:cNvGraphicFramePr/>
          <p:nvPr/>
        </p:nvGraphicFramePr>
        <p:xfrm>
          <a:off x="161300" y="19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CART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82.22%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81.39%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59.62%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8" name="Google Shape;748;p92"/>
          <p:cNvGraphicFramePr/>
          <p:nvPr/>
        </p:nvGraphicFramePr>
        <p:xfrm>
          <a:off x="1613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Neural Network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91.11%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82.99%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93.73%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9" name="Google Shape;749;p92"/>
          <p:cNvGraphicFramePr/>
          <p:nvPr/>
        </p:nvGraphicFramePr>
        <p:xfrm>
          <a:off x="161300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Random Forest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89.98%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82.78%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83.70%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0" name="Google Shape;750;p92"/>
          <p:cNvSpPr/>
          <p:nvPr/>
        </p:nvSpPr>
        <p:spPr>
          <a:xfrm>
            <a:off x="21325" y="2807525"/>
            <a:ext cx="9122700" cy="8931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3"/>
          <p:cNvSpPr txBox="1">
            <a:spLocks noGrp="1"/>
          </p:cNvSpPr>
          <p:nvPr>
            <p:ph type="ctrTitle"/>
          </p:nvPr>
        </p:nvSpPr>
        <p:spPr>
          <a:xfrm>
            <a:off x="3228450" y="116325"/>
            <a:ext cx="26871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</a:t>
            </a:r>
            <a:endParaRPr sz="2800"/>
          </a:p>
        </p:txBody>
      </p:sp>
      <p:graphicFrame>
        <p:nvGraphicFramePr>
          <p:cNvPr id="756" name="Google Shape;756;p93"/>
          <p:cNvGraphicFramePr/>
          <p:nvPr/>
        </p:nvGraphicFramePr>
        <p:xfrm>
          <a:off x="16130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Model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AUROC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Accuracy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Sensitivity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Specificity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PPV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1"/>
                        <a:t>NPV</a:t>
                      </a:r>
                      <a:endParaRPr sz="1200" b="1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7" name="Google Shape;757;p93"/>
          <p:cNvGraphicFramePr/>
          <p:nvPr/>
        </p:nvGraphicFramePr>
        <p:xfrm>
          <a:off x="161300" y="36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LDA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83.00%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74.71%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74.26%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8" name="Google Shape;758;p93"/>
          <p:cNvGraphicFramePr/>
          <p:nvPr/>
        </p:nvGraphicFramePr>
        <p:xfrm>
          <a:off x="161300" y="324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Simple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80.61%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80.23%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79.94%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54.31%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93.15%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9" name="Google Shape;759;p93"/>
          <p:cNvGraphicFramePr/>
          <p:nvPr/>
        </p:nvGraphicFramePr>
        <p:xfrm>
          <a:off x="161300" y="286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Complex GLM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80.79%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81.08%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80.81%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57.59%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Google Shape;760;p93"/>
          <p:cNvGraphicFramePr/>
          <p:nvPr/>
        </p:nvGraphicFramePr>
        <p:xfrm>
          <a:off x="161300" y="23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Support Vector Machine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89.17%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83.25%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78.01%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84.92%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92.40%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1" name="Google Shape;761;p93"/>
          <p:cNvGraphicFramePr/>
          <p:nvPr/>
        </p:nvGraphicFramePr>
        <p:xfrm>
          <a:off x="161300" y="19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CART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82.22%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81.39%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59.62%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90.45%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1613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Neural Network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91.11%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82.99%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82.47%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83.16%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60.87%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93.73%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3" name="Google Shape;763;p93"/>
          <p:cNvGraphicFramePr/>
          <p:nvPr/>
        </p:nvGraphicFramePr>
        <p:xfrm>
          <a:off x="161300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5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Random Forest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89.98%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82.78%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81.21%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83.70%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60.88%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92.90%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4" name="Google Shape;764;p93"/>
          <p:cNvSpPr/>
          <p:nvPr/>
        </p:nvSpPr>
        <p:spPr>
          <a:xfrm>
            <a:off x="21325" y="3578825"/>
            <a:ext cx="9122700" cy="50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4"/>
          <p:cNvSpPr txBox="1">
            <a:spLocks noGrp="1"/>
          </p:cNvSpPr>
          <p:nvPr>
            <p:ph type="ctrTitle"/>
          </p:nvPr>
        </p:nvSpPr>
        <p:spPr>
          <a:xfrm>
            <a:off x="2529750" y="146700"/>
            <a:ext cx="4084500" cy="88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graphicFrame>
        <p:nvGraphicFramePr>
          <p:cNvPr id="770" name="Google Shape;770;p94"/>
          <p:cNvGraphicFramePr/>
          <p:nvPr/>
        </p:nvGraphicFramePr>
        <p:xfrm>
          <a:off x="386863" y="11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222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Additional Sampling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Sample additional individuals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1" name="Google Shape;771;p94"/>
          <p:cNvGraphicFramePr/>
          <p:nvPr/>
        </p:nvGraphicFramePr>
        <p:xfrm>
          <a:off x="2610313" y="11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Additional Demographic Information</a:t>
                      </a:r>
                      <a:endParaRPr sz="13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Collect data on new variables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4667713" y="11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20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Refinement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Test new models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3" name="Google Shape;773;p94"/>
          <p:cNvSpPr/>
          <p:nvPr/>
        </p:nvSpPr>
        <p:spPr>
          <a:xfrm>
            <a:off x="386875" y="2774175"/>
            <a:ext cx="2223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Pro: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b="1">
                <a:solidFill>
                  <a:schemeClr val="dk1"/>
                </a:solidFill>
              </a:rPr>
              <a:t>Larger dataset, new insights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Con: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b="1">
                <a:solidFill>
                  <a:schemeClr val="dk1"/>
                </a:solidFill>
              </a:rPr>
              <a:t>Logistical and time constraints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774" name="Google Shape;774;p94"/>
          <p:cNvSpPr/>
          <p:nvPr/>
        </p:nvSpPr>
        <p:spPr>
          <a:xfrm>
            <a:off x="2596675" y="2774175"/>
            <a:ext cx="2094600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Pro: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b="1">
                <a:solidFill>
                  <a:schemeClr val="dk1"/>
                </a:solidFill>
              </a:rPr>
              <a:t>Increased versatility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Con: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b="1">
                <a:solidFill>
                  <a:schemeClr val="dk1"/>
                </a:solidFill>
              </a:rPr>
              <a:t>Financial and time constraints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775" name="Google Shape;775;p94"/>
          <p:cNvSpPr/>
          <p:nvPr/>
        </p:nvSpPr>
        <p:spPr>
          <a:xfrm>
            <a:off x="4654075" y="2774175"/>
            <a:ext cx="2094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Pro: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b="1">
                <a:solidFill>
                  <a:schemeClr val="dk1"/>
                </a:solidFill>
              </a:rPr>
              <a:t>Potentially increased reliability and precision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Con: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b="1">
                <a:solidFill>
                  <a:schemeClr val="dk1"/>
                </a:solidFill>
              </a:rPr>
              <a:t>Bias Variance Trade-off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graphicFrame>
        <p:nvGraphicFramePr>
          <p:cNvPr id="776" name="Google Shape;776;p94"/>
          <p:cNvGraphicFramePr/>
          <p:nvPr/>
        </p:nvGraphicFramePr>
        <p:xfrm>
          <a:off x="6775938" y="11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20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Population Predictions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 New Test Set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075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Make predictions on total population by income group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-"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Test model performance on more recent datasets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ctrTitle"/>
          </p:nvPr>
        </p:nvSpPr>
        <p:spPr>
          <a:xfrm>
            <a:off x="1955850" y="232675"/>
            <a:ext cx="52323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High Data Complexity</a:t>
            </a:r>
            <a:endParaRPr sz="3700"/>
          </a:p>
        </p:txBody>
      </p:sp>
      <p:sp>
        <p:nvSpPr>
          <p:cNvPr id="193" name="Google Shape;193;p32"/>
          <p:cNvSpPr txBox="1"/>
          <p:nvPr/>
        </p:nvSpPr>
        <p:spPr>
          <a:xfrm>
            <a:off x="441600" y="1002525"/>
            <a:ext cx="3269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Native Country contains </a:t>
            </a: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41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levels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325" y="1002525"/>
            <a:ext cx="5126286" cy="3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441600" y="1840725"/>
            <a:ext cx="3269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High level count makes interpretation </a:t>
            </a:r>
            <a:r>
              <a:rPr lang="en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laborious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441600" y="2831325"/>
            <a:ext cx="3269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188900" y="3252825"/>
            <a:ext cx="3269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Condense country levels to REGION of origin: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ctrTitle"/>
          </p:nvPr>
        </p:nvSpPr>
        <p:spPr>
          <a:xfrm>
            <a:off x="1955850" y="232675"/>
            <a:ext cx="52323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High Data Complexity</a:t>
            </a:r>
            <a:endParaRPr sz="3700"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88" y="1225050"/>
            <a:ext cx="7878225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2412300" y="2694725"/>
            <a:ext cx="1652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41 Levels </a:t>
            </a:r>
            <a:endParaRPr sz="2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5" name="Google Shape;205;p33"/>
          <p:cNvCxnSpPr/>
          <p:nvPr/>
        </p:nvCxnSpPr>
        <p:spPr>
          <a:xfrm>
            <a:off x="4245400" y="2963625"/>
            <a:ext cx="506400" cy="12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33"/>
          <p:cNvSpPr txBox="1"/>
          <p:nvPr/>
        </p:nvSpPr>
        <p:spPr>
          <a:xfrm>
            <a:off x="5296325" y="2687775"/>
            <a:ext cx="1652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7 Levels </a:t>
            </a:r>
            <a:endParaRPr sz="2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540700" y="3459125"/>
            <a:ext cx="4062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Far More Manageable!</a:t>
            </a:r>
            <a:endParaRPr sz="2000"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ctrTitle"/>
          </p:nvPr>
        </p:nvSpPr>
        <p:spPr>
          <a:xfrm>
            <a:off x="1879650" y="156475"/>
            <a:ext cx="59835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Additional Consolidation</a:t>
            </a:r>
            <a:endParaRPr sz="3700"/>
          </a:p>
        </p:txBody>
      </p:sp>
      <p:sp>
        <p:nvSpPr>
          <p:cNvPr id="213" name="Google Shape;213;p34"/>
          <p:cNvSpPr txBox="1"/>
          <p:nvPr/>
        </p:nvSpPr>
        <p:spPr>
          <a:xfrm>
            <a:off x="539225" y="920875"/>
            <a:ext cx="375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Highest Education Completed</a:t>
            </a:r>
            <a:endParaRPr sz="1800" b="1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571500" y="151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Old Levels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New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“Preschool”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“no_edu”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“1st-4th” and “5th-6th”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“primary”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“7th-8th”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“secondary”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“9th”, “10th”, “11th”, “12th”. “HS-grad”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“highsch”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"Assoc-acdm", "Assoc-voc", "Some-college"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“undergrad”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"Bachelors", "Prof-school"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“master”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“Doctorate”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“phd”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5" name="Google Shape;215;p34"/>
          <p:cNvSpPr txBox="1"/>
          <p:nvPr/>
        </p:nvSpPr>
        <p:spPr>
          <a:xfrm>
            <a:off x="4882625" y="920875"/>
            <a:ext cx="375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Marital Status</a:t>
            </a:r>
            <a:endParaRPr sz="1800" b="1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16" name="Google Shape;216;p34"/>
          <p:cNvGraphicFramePr/>
          <p:nvPr/>
        </p:nvGraphicFramePr>
        <p:xfrm>
          <a:off x="5067300" y="151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{B9BCBC7D-8EFF-48C7-A639-9EE8616A9034}</a:tableStyleId>
              </a:tblPr>
              <a:tblGrid>
                <a:gridCol w="1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Old Levels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New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"Divorced", "Separated"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“divorce”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“Married-AF-spouse", "Married-civ-spouse", "Married-spouse-absent”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“married”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“Never-married”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“notmarried”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“Widowed”</a:t>
                      </a:r>
                      <a:endParaRPr sz="9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“widowed”</a:t>
                      </a:r>
                      <a:endParaRPr sz="9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3016</Words>
  <Application>Microsoft Office PowerPoint</Application>
  <PresentationFormat>On-screen Show (16:9)</PresentationFormat>
  <Paragraphs>721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Questrial</vt:lpstr>
      <vt:lpstr>Livvic</vt:lpstr>
      <vt:lpstr>Times New Roman</vt:lpstr>
      <vt:lpstr>Bebas Neue</vt:lpstr>
      <vt:lpstr>Darker Grotesque SemiBold</vt:lpstr>
      <vt:lpstr>Consolas</vt:lpstr>
      <vt:lpstr>Arial</vt:lpstr>
      <vt:lpstr>Calibri</vt:lpstr>
      <vt:lpstr>Nunito</vt:lpstr>
      <vt:lpstr>Roboto</vt:lpstr>
      <vt:lpstr>Minimalist Slides for meeting by Slidesgo</vt:lpstr>
      <vt:lpstr>Deciphering Earnings: A Binomial Classification Approach to Predicting Income Levels Above $50K</vt:lpstr>
      <vt:lpstr>PowerPoint Presentation</vt:lpstr>
      <vt:lpstr>PowerPoint Presentation</vt:lpstr>
      <vt:lpstr>Data Summary</vt:lpstr>
      <vt:lpstr>Data Summary</vt:lpstr>
      <vt:lpstr>Data Cleaning</vt:lpstr>
      <vt:lpstr>High Data Complexity</vt:lpstr>
      <vt:lpstr>High Data Complexity</vt:lpstr>
      <vt:lpstr>Additional Consolidation</vt:lpstr>
      <vt:lpstr>Exploratory Data Analysis (EDA)</vt:lpstr>
      <vt:lpstr>Visual Inspection </vt:lpstr>
      <vt:lpstr>LOESS Plot Comparison</vt:lpstr>
      <vt:lpstr>Visual Inspection</vt:lpstr>
      <vt:lpstr>Loess Plot Comparison</vt:lpstr>
      <vt:lpstr>Visual Inspection</vt:lpstr>
      <vt:lpstr>Visual Inspection</vt:lpstr>
      <vt:lpstr>LOESS Plot Comparison</vt:lpstr>
      <vt:lpstr>Visual Inspection</vt:lpstr>
      <vt:lpstr>LOESS Plot Comparison</vt:lpstr>
      <vt:lpstr>Visual Inspection</vt:lpstr>
      <vt:lpstr>Visual Inspection</vt:lpstr>
      <vt:lpstr>LOESS Plot Comparison</vt:lpstr>
      <vt:lpstr>Native Region</vt:lpstr>
      <vt:lpstr>Check for Extreme Outliers with high influence</vt:lpstr>
      <vt:lpstr>Check for Independence and Multicollinearity</vt:lpstr>
      <vt:lpstr>Model Reduction</vt:lpstr>
      <vt:lpstr>Feature Selection</vt:lpstr>
      <vt:lpstr>Objective 1: Logistic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Odds Ratio  e </vt:lpstr>
      <vt:lpstr>Odds Ratio  e </vt:lpstr>
      <vt:lpstr>Odds Ratio  e </vt:lpstr>
      <vt:lpstr>Odds Ratio  e </vt:lpstr>
      <vt:lpstr>Reduced Model Interpretation  (Numeric)</vt:lpstr>
      <vt:lpstr>Reduced Model Interpretation  (Numeric)</vt:lpstr>
      <vt:lpstr>Reduced Model Interpretation  (Categorical)</vt:lpstr>
      <vt:lpstr>Reduced Model Interpretation  (Categorical)</vt:lpstr>
      <vt:lpstr>Model Interpretation (Reduced)</vt:lpstr>
      <vt:lpstr>Model Interpretation (Reduced)</vt:lpstr>
      <vt:lpstr>Model Interpretation (Reduced)</vt:lpstr>
      <vt:lpstr>Model Interpretation (Reduced)</vt:lpstr>
      <vt:lpstr>Objective 2: Predictive Models</vt:lpstr>
      <vt:lpstr>Complex Model with Native Region as an interaction</vt:lpstr>
      <vt:lpstr>Complex Model with Native Region as an interaction and polynomial capital gains and loss</vt:lpstr>
      <vt:lpstr>Additional Complex Model Metrics</vt:lpstr>
      <vt:lpstr>Linear Discriminant Analysis</vt:lpstr>
      <vt:lpstr>Linear Discriminant Analysis (LDA)</vt:lpstr>
      <vt:lpstr>Linear Discriminant Analysis (LDA)</vt:lpstr>
      <vt:lpstr>LDA No Capital </vt:lpstr>
      <vt:lpstr>LDA With Capital </vt:lpstr>
      <vt:lpstr>LDA With Capital   </vt:lpstr>
      <vt:lpstr>LDA With Capital   </vt:lpstr>
      <vt:lpstr>Non-Parametric Models</vt:lpstr>
      <vt:lpstr>Support Vector Machine</vt:lpstr>
      <vt:lpstr>Classification and Regression Trees (CART)</vt:lpstr>
      <vt:lpstr>Random Forest</vt:lpstr>
      <vt:lpstr>FeedForward Neural Network</vt:lpstr>
      <vt:lpstr>Comparative Performance</vt:lpstr>
      <vt:lpstr>Summary</vt:lpstr>
      <vt:lpstr>Summary</vt:lpstr>
      <vt:lpstr>Summary</vt:lpstr>
      <vt:lpstr>Future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Deciphering Earnings: A Binomial Classification Approach to Predicting Income Levels Above $50K</dc:title>
  <cp:lastModifiedBy>Adam Ercanbrack</cp:lastModifiedBy>
  <cp:revision>1</cp:revision>
  <dcterms:modified xsi:type="dcterms:W3CDTF">2024-04-21T06:31:55Z</dcterms:modified>
</cp:coreProperties>
</file>